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8" r:id="rId3"/>
    <p:sldId id="270" r:id="rId4"/>
    <p:sldId id="271" r:id="rId5"/>
    <p:sldId id="272" r:id="rId6"/>
    <p:sldId id="273" r:id="rId7"/>
    <p:sldId id="277" r:id="rId8"/>
    <p:sldId id="278" r:id="rId9"/>
    <p:sldId id="279" r:id="rId10"/>
    <p:sldId id="280" r:id="rId11"/>
    <p:sldId id="281" r:id="rId12"/>
    <p:sldId id="274" r:id="rId13"/>
    <p:sldId id="275" r:id="rId14"/>
    <p:sldId id="276" r:id="rId15"/>
    <p:sldId id="269" r:id="rId16"/>
  </p:sldIdLst>
  <p:sldSz cx="9144000" cy="6858000" type="screen4x3"/>
  <p:notesSz cx="6858000" cy="9144000"/>
  <p:defaultTextStyle>
    <a:defPPr>
      <a:defRPr lang="en-US"/>
    </a:defPPr>
    <a:lvl1pPr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+mn-ea"/>
        <a:cs typeface="+mn-cs"/>
      </a:defRPr>
    </a:lvl1pPr>
    <a:lvl2pPr marL="457200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+mn-ea"/>
        <a:cs typeface="+mn-cs"/>
      </a:defRPr>
    </a:lvl2pPr>
    <a:lvl3pPr marL="914400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+mn-ea"/>
        <a:cs typeface="+mn-cs"/>
      </a:defRPr>
    </a:lvl3pPr>
    <a:lvl4pPr marL="1371600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+mn-ea"/>
        <a:cs typeface="+mn-cs"/>
      </a:defRPr>
    </a:lvl4pPr>
    <a:lvl5pPr marL="1828800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+mn-ea"/>
        <a:cs typeface="+mn-cs"/>
      </a:defRPr>
    </a:lvl5pPr>
    <a:lvl6pPr marL="2286000" algn="l" defTabSz="914400" rtl="0" eaLnBrk="1" latinLnBrk="0" hangingPunct="1">
      <a:defRPr sz="1400" b="1" kern="1200">
        <a:solidFill>
          <a:schemeClr val="tx1"/>
        </a:solidFill>
        <a:latin typeface="Humnst777 BT" charset="0"/>
        <a:ea typeface="+mn-ea"/>
        <a:cs typeface="+mn-cs"/>
      </a:defRPr>
    </a:lvl6pPr>
    <a:lvl7pPr marL="2743200" algn="l" defTabSz="914400" rtl="0" eaLnBrk="1" latinLnBrk="0" hangingPunct="1">
      <a:defRPr sz="1400" b="1" kern="1200">
        <a:solidFill>
          <a:schemeClr val="tx1"/>
        </a:solidFill>
        <a:latin typeface="Humnst777 BT" charset="0"/>
        <a:ea typeface="+mn-ea"/>
        <a:cs typeface="+mn-cs"/>
      </a:defRPr>
    </a:lvl7pPr>
    <a:lvl8pPr marL="3200400" algn="l" defTabSz="914400" rtl="0" eaLnBrk="1" latinLnBrk="0" hangingPunct="1">
      <a:defRPr sz="1400" b="1" kern="1200">
        <a:solidFill>
          <a:schemeClr val="tx1"/>
        </a:solidFill>
        <a:latin typeface="Humnst777 BT" charset="0"/>
        <a:ea typeface="+mn-ea"/>
        <a:cs typeface="+mn-cs"/>
      </a:defRPr>
    </a:lvl8pPr>
    <a:lvl9pPr marL="3657600" algn="l" defTabSz="914400" rtl="0" eaLnBrk="1" latinLnBrk="0" hangingPunct="1">
      <a:defRPr sz="1400" b="1" kern="1200">
        <a:solidFill>
          <a:schemeClr val="tx1"/>
        </a:solidFill>
        <a:latin typeface="Humnst777 BT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E00"/>
    <a:srgbClr val="00AB39"/>
    <a:srgbClr val="A12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0"/>
    <p:restoredTop sz="94660"/>
  </p:normalViewPr>
  <p:slideViewPr>
    <p:cSldViewPr>
      <p:cViewPr varScale="1">
        <p:scale>
          <a:sx n="72" d="100"/>
          <a:sy n="72" d="100"/>
        </p:scale>
        <p:origin x="208" y="1056"/>
      </p:cViewPr>
      <p:guideLst>
        <p:guide orient="horz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0"/>
            </a:lvl1pPr>
          </a:lstStyle>
          <a:p>
            <a:endParaRPr lang="en-US" alt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0"/>
            </a:lvl1pPr>
          </a:lstStyle>
          <a:p>
            <a:endParaRPr lang="en-US" altLang="en-US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0"/>
            </a:lvl1pPr>
          </a:lstStyle>
          <a:p>
            <a:endParaRPr lang="en-US" alt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0"/>
            </a:lvl1pPr>
          </a:lstStyle>
          <a:p>
            <a:fld id="{DD8C2DFD-64D9-B84D-8A5B-626B6ACB00F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5876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umnst777 BT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umnst777 BT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umnst777 BT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umnst777 BT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umnst777 BT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34F6923-8540-9649-88F3-71FD45DE1309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24108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54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82721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48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42562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4736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2600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1326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3575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9259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447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3573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3246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1585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23D55E-E204-5245-8C5B-EDAAB6D9646A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8844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Text Box 10"/>
          <p:cNvSpPr txBox="1">
            <a:spLocks noChangeArrowheads="1"/>
          </p:cNvSpPr>
          <p:nvPr/>
        </p:nvSpPr>
        <p:spPr bwMode="auto">
          <a:xfrm>
            <a:off x="1828800" y="6446838"/>
            <a:ext cx="54864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lnSpc>
                <a:spcPct val="100000"/>
              </a:lnSpc>
              <a:spcBef>
                <a:spcPct val="0"/>
              </a:spcBef>
            </a:pPr>
            <a:r>
              <a:rPr lang="en-US" altLang="en-US" sz="1000" b="0"/>
              <a:t>Confidential</a:t>
            </a:r>
          </a:p>
        </p:txBody>
      </p:sp>
      <p:sp>
        <p:nvSpPr>
          <p:cNvPr id="3083" name="Rectangle 11"/>
          <p:cNvSpPr>
            <a:spLocks noGrp="1" noChangeArrowheads="1"/>
          </p:cNvSpPr>
          <p:nvPr>
            <p:ph type="ctrTitle"/>
          </p:nvPr>
        </p:nvSpPr>
        <p:spPr bwMode="auto">
          <a:xfrm>
            <a:off x="1438275" y="2428875"/>
            <a:ext cx="7400925" cy="950913"/>
          </a:xfrm>
        </p:spPr>
        <p:txBody>
          <a:bodyPr/>
          <a:lstStyle>
            <a:lvl1pPr>
              <a:spcBef>
                <a:spcPct val="20000"/>
              </a:spcBef>
              <a:defRPr sz="2800"/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3084" name="Rectangle 1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438275" y="3657600"/>
            <a:ext cx="6400800" cy="2438400"/>
          </a:xfrm>
        </p:spPr>
        <p:txBody>
          <a:bodyPr/>
          <a:lstStyle>
            <a:lvl1pPr marL="0" indent="0">
              <a:buFontTx/>
              <a:buNone/>
              <a:defRPr sz="1600"/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</a:p>
        </p:txBody>
      </p:sp>
      <p:pic>
        <p:nvPicPr>
          <p:cNvPr id="3090" name="Picture 18" descr="C1_Core_2CG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574675"/>
            <a:ext cx="3775075" cy="131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9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76200"/>
            <a:ext cx="2133600" cy="5943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76200"/>
            <a:ext cx="6248400" cy="5943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313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7032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304800" y="1058863"/>
            <a:ext cx="8534400" cy="4960937"/>
          </a:xfrm>
        </p:spPr>
        <p:txBody>
          <a:bodyPr/>
          <a:lstStyle/>
          <a:p>
            <a:r>
              <a:rPr lang="en-US" smtClean="0"/>
              <a:t>Click icon to add chart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44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78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6111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58863"/>
            <a:ext cx="4191000" cy="49609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58863"/>
            <a:ext cx="4191000" cy="49609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11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71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74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0255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3357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5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gray">
          <a:xfrm>
            <a:off x="304800" y="76200"/>
            <a:ext cx="8534400" cy="703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gray">
          <a:xfrm>
            <a:off x="304800" y="1058863"/>
            <a:ext cx="8534400" cy="4960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US" altLang="en-US"/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gray">
          <a:xfrm>
            <a:off x="8501063" y="6446838"/>
            <a:ext cx="414337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0" hangingPunct="0">
              <a:lnSpc>
                <a:spcPct val="100000"/>
              </a:lnSpc>
              <a:spcBef>
                <a:spcPct val="0"/>
              </a:spcBef>
            </a:pPr>
            <a:fld id="{5D950422-E4C3-8448-92C9-B1C82E149E85}" type="slidenum">
              <a:rPr lang="en-US" altLang="en-US" sz="1000" b="0"/>
              <a:pPr algn="r" eaLnBrk="0" hangingPunct="0">
                <a:lnSpc>
                  <a:spcPct val="100000"/>
                </a:lnSpc>
                <a:spcBef>
                  <a:spcPct val="0"/>
                </a:spcBef>
              </a:pPr>
              <a:t>‹#›</a:t>
            </a:fld>
            <a:endParaRPr lang="en-US" altLang="en-US" sz="1000" b="0"/>
          </a:p>
        </p:txBody>
      </p:sp>
      <p:sp>
        <p:nvSpPr>
          <p:cNvPr id="1036" name="Text Box 12"/>
          <p:cNvSpPr txBox="1">
            <a:spLocks noChangeArrowheads="1"/>
          </p:cNvSpPr>
          <p:nvPr/>
        </p:nvSpPr>
        <p:spPr bwMode="gray">
          <a:xfrm>
            <a:off x="1828800" y="6446838"/>
            <a:ext cx="54864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lnSpc>
                <a:spcPct val="100000"/>
              </a:lnSpc>
              <a:spcBef>
                <a:spcPct val="0"/>
              </a:spcBef>
            </a:pPr>
            <a:r>
              <a:rPr lang="en-US" altLang="en-US" sz="1000" b="0"/>
              <a:t>Confidential</a:t>
            </a:r>
          </a:p>
        </p:txBody>
      </p:sp>
      <p:pic>
        <p:nvPicPr>
          <p:cNvPr id="1041" name="Picture 17" descr="C1_Core_2CG_RGB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319088" y="6334125"/>
            <a:ext cx="110172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0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Humnst777 BT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Humnst777 BT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Humnst777 BT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Humnst777 BT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Humnst777 BT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Humnst777 BT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Humnst777 BT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Humnst777 BT" charset="0"/>
        </a:defRPr>
      </a:lvl9pPr>
    </p:titleStyle>
    <p:bodyStyle>
      <a:lvl1pPr marL="234950" indent="-23495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•"/>
        <a:defRPr b="1" kern="1200">
          <a:solidFill>
            <a:schemeClr val="tx1"/>
          </a:solidFill>
          <a:latin typeface="+mn-lt"/>
          <a:ea typeface="+mn-ea"/>
          <a:cs typeface="+mn-cs"/>
        </a:defRPr>
      </a:lvl1pPr>
      <a:lvl2pPr marL="568325" indent="-219075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08050" indent="-2159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257300" indent="-23495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612900" indent="-2413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dzone.com/articles/newbies-intro-booting-with-spring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38275" y="3886200"/>
            <a:ext cx="6400800" cy="1752600"/>
          </a:xfrm>
        </p:spPr>
        <p:txBody>
          <a:bodyPr/>
          <a:lstStyle/>
          <a:p>
            <a:r>
              <a:rPr lang="en-US" altLang="en-US" dirty="0">
                <a:hlinkClick r:id="rId3"/>
              </a:rPr>
              <a:t>https://</a:t>
            </a:r>
            <a:r>
              <a:rPr lang="en-US" altLang="en-US" dirty="0" smtClean="0">
                <a:hlinkClick r:id="rId3"/>
              </a:rPr>
              <a:t>dzone.com/articles/newbies-intro-booting-with-spring</a:t>
            </a:r>
            <a:endParaRPr lang="en-US" altLang="en-US" dirty="0" smtClean="0"/>
          </a:p>
          <a:p>
            <a:r>
              <a:rPr lang="en-US" altLang="en-US" dirty="0" smtClean="0"/>
              <a:t>Department</a:t>
            </a:r>
            <a:endParaRPr lang="en-US" altLang="en-US" dirty="0"/>
          </a:p>
          <a:p>
            <a:r>
              <a:rPr lang="en-US" altLang="en-US" dirty="0"/>
              <a:t>Date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Booting With </a:t>
            </a:r>
            <a:r>
              <a:rPr lang="en-US" dirty="0" smtClean="0"/>
              <a:t>Spring</a:t>
            </a:r>
            <a:endParaRPr lang="en-US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err="1" smtClean="0"/>
              <a:t>Microservices</a:t>
            </a:r>
            <a:r>
              <a:rPr lang="en-US" altLang="en-US" dirty="0" smtClean="0"/>
              <a:t> </a:t>
            </a:r>
            <a:r>
              <a:rPr lang="mr-IN" altLang="en-US" dirty="0" smtClean="0"/>
              <a:t>–</a:t>
            </a:r>
            <a:r>
              <a:rPr lang="en-US" altLang="en-US" dirty="0" smtClean="0"/>
              <a:t> Spring Boot</a:t>
            </a:r>
            <a:endParaRPr lang="en-US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817" y="779463"/>
            <a:ext cx="7400365" cy="552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397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err="1" smtClean="0"/>
              <a:t>Microservices</a:t>
            </a:r>
            <a:r>
              <a:rPr lang="en-US" altLang="en-US" dirty="0" smtClean="0"/>
              <a:t> </a:t>
            </a:r>
            <a:r>
              <a:rPr lang="mr-IN" altLang="en-US" dirty="0" smtClean="0"/>
              <a:t>–</a:t>
            </a:r>
            <a:r>
              <a:rPr lang="en-US" altLang="en-US" dirty="0" smtClean="0"/>
              <a:t> Spring Boot</a:t>
            </a:r>
            <a:endParaRPr lang="en-US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79463"/>
            <a:ext cx="7467600" cy="555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299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smtClean="0"/>
              <a:t>XTX</a:t>
            </a:r>
            <a:endParaRPr lang="en-US" altLang="en-US" dirty="0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04800" y="1058863"/>
            <a:ext cx="8534400" cy="922337"/>
          </a:xfrm>
          <a:noFill/>
          <a:ln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90916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smtClean="0"/>
              <a:t>XTX</a:t>
            </a:r>
            <a:endParaRPr lang="en-US" altLang="en-US" dirty="0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04800" y="1058863"/>
            <a:ext cx="8534400" cy="922337"/>
          </a:xfrm>
          <a:noFill/>
          <a:ln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43564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smtClean="0"/>
              <a:t>XTX</a:t>
            </a:r>
            <a:endParaRPr lang="en-US" altLang="en-US" dirty="0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04800" y="1058863"/>
            <a:ext cx="8534400" cy="922337"/>
          </a:xfrm>
          <a:noFill/>
          <a:ln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02814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To save this presentation as your default PowerPoint template:</a:t>
            </a:r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dirty="0"/>
              <a:t>Spring framework </a:t>
            </a:r>
            <a:r>
              <a:rPr lang="en-US" sz="1200" b="0" dirty="0" smtClean="0"/>
              <a:t>is layered </a:t>
            </a:r>
            <a:r>
              <a:rPr lang="en-US" sz="1200" b="0" dirty="0"/>
              <a:t>architecture, which allows you to be selective about which of its components you use. Spring is a cohesive framework for J2EE application development</a:t>
            </a:r>
            <a:r>
              <a:rPr lang="en-US" sz="1200" b="0" dirty="0" smtClean="0"/>
              <a:t>.</a:t>
            </a:r>
          </a:p>
          <a:p>
            <a:pPr marL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b="0" dirty="0" smtClean="0"/>
          </a:p>
          <a:p>
            <a:pPr marL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dirty="0" smtClean="0"/>
              <a:t>Spring </a:t>
            </a:r>
            <a:r>
              <a:rPr lang="en-US" sz="1200" b="0" dirty="0"/>
              <a:t>Boot is developed on top of the Spring Framework; it’s a modular framework which helps in building application infrastructure, taking care of CLI (command line interface), bootstrapping, dependencies, framework integrations, testing, tools, auto-configuration, and actuators</a:t>
            </a:r>
            <a:r>
              <a:rPr lang="en-US" sz="1200" b="0" dirty="0" smtClean="0"/>
              <a:t>.</a:t>
            </a:r>
          </a:p>
          <a:p>
            <a:pPr marL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b="0" dirty="0"/>
          </a:p>
          <a:p>
            <a:pPr marL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dirty="0"/>
              <a:t> </a:t>
            </a:r>
            <a:endParaRPr lang="en-US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066304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smtClean="0"/>
              <a:t>XTX</a:t>
            </a:r>
            <a:endParaRPr lang="en-US" altLang="en-US" dirty="0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04800" y="1058863"/>
            <a:ext cx="8534400" cy="922337"/>
          </a:xfrm>
          <a:noFill/>
          <a:ln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: Shape 73">
            <a:extLst>
              <a:ext uri="{FF2B5EF4-FFF2-40B4-BE49-F238E27FC236}">
                <a16:creationId xmlns="" xmlns:a16="http://schemas.microsoft.com/office/drawing/2014/main" id="{F60FCA6E-0894-46CD-BD49-5955A51E00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966" y="5346696"/>
            <a:ext cx="4020034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="" xmlns:a16="http://schemas.microsoft.com/office/drawing/2014/main" id="{E78C6E4B-A1F1-4B6C-97EC-BE997495D6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5509953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90" y="965199"/>
            <a:ext cx="5099053" cy="2727993"/>
          </a:xfrm>
          <a:prstGeom prst="rect">
            <a:avLst/>
          </a:prstGeom>
        </p:spPr>
      </p:pic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xfrm>
            <a:off x="712590" y="5529884"/>
            <a:ext cx="4270338" cy="1096331"/>
          </a:xfrm>
        </p:spPr>
        <p:txBody>
          <a:bodyPr>
            <a:normAutofit/>
          </a:bodyPr>
          <a:lstStyle/>
          <a:p>
            <a:r>
              <a:rPr lang="en-US" altLang="en-US" sz="3500" dirty="0" smtClean="0"/>
              <a:t>Spring Boot</a:t>
            </a:r>
            <a:endParaRPr lang="en-US" altLang="en-US" sz="3500" dirty="0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019799" y="965199"/>
            <a:ext cx="2637267" cy="4020458"/>
          </a:xfrm>
        </p:spPr>
        <p:txBody>
          <a:bodyPr anchor="t">
            <a:normAutofit/>
          </a:bodyPr>
          <a:lstStyle/>
          <a:p>
            <a:pPr marL="0" lvl="0" indent="0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en-US" sz="1400" b="0" dirty="0" smtClean="0"/>
              <a:t>Spring Boot is built on top of Spring modular framework and takes care </a:t>
            </a:r>
            <a:r>
              <a:rPr lang="en-US" sz="1400" b="0" dirty="0" smtClean="0"/>
              <a:t>of </a:t>
            </a:r>
            <a:r>
              <a:rPr lang="en-US" sz="1400" dirty="0"/>
              <a:t>CLI (command line interface), bootstrapping, dependencies, framework integrations, testing, tools, auto-configuration, and actuators.</a:t>
            </a: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19519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8479" r="8368" b="1"/>
          <a:stretch/>
        </p:blipFill>
        <p:spPr>
          <a:xfrm>
            <a:off x="654558" y="1668276"/>
            <a:ext cx="5010150" cy="4272681"/>
          </a:xfrm>
          <a:prstGeom prst="rect">
            <a:avLst/>
          </a:prstGeom>
        </p:spPr>
      </p:pic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en-US" dirty="0"/>
              <a:t>Spring Boot</a:t>
            </a:r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943600" y="1690688"/>
            <a:ext cx="2850642" cy="4351338"/>
          </a:xfrm>
        </p:spPr>
        <p:txBody>
          <a:bodyPr>
            <a:normAutofit fontScale="92500"/>
          </a:bodyPr>
          <a:lstStyle/>
          <a:p>
            <a:pPr marL="0" lvl="0" indent="0" fontAlgn="auto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700" b="0" dirty="0"/>
              <a:t>Spring Boot encapsulates Spring and many other frameworks and tools, like Apache Velocity, Log4j, and Tomcat, and provides starters to take care of these framework and tool integrations</a:t>
            </a:r>
            <a:r>
              <a:rPr lang="en-US" sz="1700" b="0" dirty="0" smtClean="0"/>
              <a:t>.</a:t>
            </a:r>
          </a:p>
          <a:p>
            <a:pPr marL="0" indent="0">
              <a:buNone/>
            </a:pPr>
            <a:r>
              <a:rPr lang="en-US" sz="1600" b="0" dirty="0"/>
              <a:t>The </a:t>
            </a:r>
            <a:r>
              <a:rPr lang="en-US" sz="1600" dirty="0"/>
              <a:t>spring-boot-starter-parent</a:t>
            </a:r>
            <a:r>
              <a:rPr lang="en-US" sz="1600" b="0" dirty="0"/>
              <a:t> root module hooks your application with Spring Boot; and the rest of the starter modules can be included as </a:t>
            </a:r>
            <a:r>
              <a:rPr lang="en-US" sz="1600" b="0" dirty="0" smtClean="0"/>
              <a:t>needed</a:t>
            </a:r>
            <a:r>
              <a:rPr lang="en-US" sz="1600" b="0" dirty="0"/>
              <a:t>.</a:t>
            </a:r>
            <a:r>
              <a:rPr lang="en-US" sz="1600" dirty="0"/>
              <a:t/>
            </a:r>
            <a:br>
              <a:rPr lang="en-US" sz="1600" dirty="0"/>
            </a:br>
            <a:endParaRPr lang="en-US" altLang="en-US" sz="1700" dirty="0"/>
          </a:p>
        </p:txBody>
      </p:sp>
    </p:spTree>
    <p:extLst>
      <p:ext uri="{BB962C8B-B14F-4D97-AF65-F5344CB8AC3E}">
        <p14:creationId xmlns:p14="http://schemas.microsoft.com/office/powerpoint/2010/main" val="2677925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smtClean="0"/>
              <a:t>Spring Boot </a:t>
            </a:r>
            <a:r>
              <a:rPr lang="mr-IN" altLang="en-US" dirty="0" smtClean="0"/>
              <a:t>–</a:t>
            </a:r>
            <a:r>
              <a:rPr lang="en-US" altLang="en-US" dirty="0" smtClean="0"/>
              <a:t> Maven Build</a:t>
            </a:r>
            <a:endParaRPr lang="en-US" altLang="en-US" dirty="0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04800" y="1058863"/>
            <a:ext cx="8534400" cy="5189537"/>
          </a:xfrm>
          <a:noFill/>
          <a:ln/>
        </p:spPr>
        <p:txBody>
          <a:bodyPr/>
          <a:lstStyle/>
          <a:p>
            <a:pPr marL="0" indent="0">
              <a:buNone/>
            </a:pPr>
            <a:r>
              <a:rPr lang="en-US" sz="1400" b="0" dirty="0"/>
              <a:t>Spring Boot is the easiest recommended way to setup your Spring application environment. You just need to choose one of the ways to initialize your Spring application.</a:t>
            </a:r>
          </a:p>
          <a:p>
            <a:pPr marL="0" indent="0">
              <a:buNone/>
            </a:pPr>
            <a:r>
              <a:rPr lang="en-US" sz="1400" b="0" dirty="0"/>
              <a:t>Spring Boot supports Ant, Maven, and </a:t>
            </a:r>
            <a:r>
              <a:rPr lang="en-US" sz="1400" b="0" dirty="0" err="1"/>
              <a:t>Gradle</a:t>
            </a:r>
            <a:r>
              <a:rPr lang="en-US" sz="1400" b="0" dirty="0"/>
              <a:t> build systems, including traditional building methodology. Simply dump Spring libraries in the application class path. Maven and </a:t>
            </a:r>
            <a:r>
              <a:rPr lang="en-US" sz="1400" b="0" dirty="0" err="1"/>
              <a:t>Gradle</a:t>
            </a:r>
            <a:r>
              <a:rPr lang="en-US" sz="1400" b="0" dirty="0"/>
              <a:t> are the recommended ways to build your project</a:t>
            </a:r>
            <a:r>
              <a:rPr lang="en-US" sz="1400" b="0" dirty="0" smtClean="0"/>
              <a:t>.</a:t>
            </a:r>
            <a:endParaRPr lang="en-US" sz="1400" b="0" dirty="0"/>
          </a:p>
          <a:p>
            <a:pPr marL="0" indent="0">
              <a:buNone/>
            </a:pPr>
            <a:r>
              <a:rPr lang="en-US" sz="1400" b="0" dirty="0"/>
              <a:t>Spring libraries follow naming conventions, Spring Boot’s jar name starts with </a:t>
            </a:r>
            <a:r>
              <a:rPr lang="en-US" sz="1400" dirty="0"/>
              <a:t>spring-boot-*.jar</a:t>
            </a:r>
            <a:r>
              <a:rPr lang="en-US" sz="1400" b="0" dirty="0"/>
              <a:t> and the Spring Framework’s jar name starts with </a:t>
            </a:r>
            <a:r>
              <a:rPr lang="en-US" sz="1400" dirty="0"/>
              <a:t>spring-*.jar</a:t>
            </a:r>
            <a:r>
              <a:rPr lang="en-US" sz="1400" b="0" dirty="0" smtClean="0"/>
              <a:t>.</a:t>
            </a:r>
          </a:p>
          <a:p>
            <a:pPr marL="0" indent="0">
              <a:buNone/>
            </a:pPr>
            <a:r>
              <a:rPr lang="en-US" sz="1400" b="0" dirty="0" smtClean="0"/>
              <a:t>Spring </a:t>
            </a:r>
            <a:r>
              <a:rPr lang="en-US" sz="1400" b="0" dirty="0"/>
              <a:t>applications are configured to inherit Maven </a:t>
            </a:r>
            <a:r>
              <a:rPr lang="en-US" sz="1400" b="0" dirty="0" err="1"/>
              <a:t>pom</a:t>
            </a:r>
            <a:r>
              <a:rPr lang="en-US" sz="1400" b="0" dirty="0"/>
              <a:t> with  </a:t>
            </a:r>
            <a:r>
              <a:rPr lang="en-US" sz="1400" dirty="0"/>
              <a:t>spring-boot-starter-parent</a:t>
            </a:r>
            <a:r>
              <a:rPr lang="en-US" sz="1400" b="0" dirty="0"/>
              <a:t>, it is an excellent way to start with the Spring platform. Any one of these options can be used to configure your Spring Boot Application</a:t>
            </a:r>
            <a:r>
              <a:rPr lang="en-US" sz="1400" b="0" dirty="0" smtClean="0"/>
              <a:t>.</a:t>
            </a:r>
          </a:p>
          <a:p>
            <a:pPr marL="0" indent="0">
              <a:buNone/>
            </a:pPr>
            <a:endParaRPr lang="en-US" sz="1400" b="0" dirty="0" smtClean="0"/>
          </a:p>
          <a:p>
            <a:pPr marL="0" indent="0">
              <a:buNone/>
            </a:pPr>
            <a:r>
              <a:rPr lang="en-US" sz="1400" b="0" dirty="0" smtClean="0"/>
              <a:t>Applications </a:t>
            </a:r>
            <a:r>
              <a:rPr lang="en-US" sz="1400" b="0" dirty="0"/>
              <a:t>may have Spring Boot or any other dependencies which can be </a:t>
            </a:r>
            <a:r>
              <a:rPr lang="en-US" sz="1400" dirty="0"/>
              <a:t>configured in the &lt;dependencies&gt; </a:t>
            </a:r>
            <a:r>
              <a:rPr lang="en-US" sz="1400" b="0" dirty="0"/>
              <a:t>section of the application </a:t>
            </a:r>
            <a:r>
              <a:rPr lang="en-US" sz="1400" b="0" dirty="0" err="1"/>
              <a:t>pom</a:t>
            </a:r>
            <a:r>
              <a:rPr lang="en-US" sz="1400" b="0" dirty="0"/>
              <a:t>. </a:t>
            </a:r>
          </a:p>
          <a:p>
            <a:pPr marL="0" indent="0">
              <a:buNone/>
            </a:pPr>
            <a:r>
              <a:rPr lang="en-US" sz="1400" b="0" dirty="0" smtClean="0"/>
              <a:t>Spring </a:t>
            </a:r>
            <a:r>
              <a:rPr lang="en-US" sz="1400" b="0" dirty="0"/>
              <a:t>Boot takes care of</a:t>
            </a:r>
            <a:r>
              <a:rPr lang="en-US" sz="1400" dirty="0"/>
              <a:t> dependency management </a:t>
            </a:r>
            <a:r>
              <a:rPr lang="en-US" sz="1400" b="0" dirty="0"/>
              <a:t>of the underlying Spring Framework, Spring Cloud, Spring Integration, and any other dependencies of the Spring platform as per your configuration.</a:t>
            </a:r>
          </a:p>
          <a:p>
            <a:pPr marL="0" indent="0">
              <a:buNone/>
            </a:pPr>
            <a:endParaRPr lang="en-US" sz="1400" b="0" dirty="0" smtClean="0"/>
          </a:p>
          <a:p>
            <a:pPr marL="0" indent="0">
              <a:buNone/>
            </a:pPr>
            <a:r>
              <a:rPr lang="en-US" sz="1400" b="0" dirty="0" smtClean="0"/>
              <a:t>Java </a:t>
            </a:r>
            <a:r>
              <a:rPr lang="en-US" sz="1400" b="0" dirty="0"/>
              <a:t>does not provide any standard way to wrap the external application jars, configurations, and entities required.  </a:t>
            </a:r>
            <a:r>
              <a:rPr lang="en-US" sz="1400" dirty="0"/>
              <a:t>spring-boot-</a:t>
            </a:r>
            <a:r>
              <a:rPr lang="en-US" sz="1400" dirty="0" err="1"/>
              <a:t>mavenp</a:t>
            </a:r>
            <a:r>
              <a:rPr lang="en-US" sz="1400" dirty="0"/>
              <a:t>-plugin</a:t>
            </a:r>
            <a:r>
              <a:rPr lang="en-US" sz="1400" b="0" dirty="0"/>
              <a:t> solves this problem by wrapping your application in an executable jar, also known as a fat jar.</a:t>
            </a:r>
            <a:endParaRPr lang="en-US" sz="1400" b="0" dirty="0" smtClean="0"/>
          </a:p>
          <a:p>
            <a:pPr marL="0" indent="0">
              <a:buNone/>
            </a:pPr>
            <a:endParaRPr lang="en-US" sz="1400" b="0" dirty="0"/>
          </a:p>
        </p:txBody>
      </p:sp>
    </p:spTree>
    <p:extLst>
      <p:ext uri="{BB962C8B-B14F-4D97-AF65-F5344CB8AC3E}">
        <p14:creationId xmlns:p14="http://schemas.microsoft.com/office/powerpoint/2010/main" val="826194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err="1" smtClean="0"/>
              <a:t>Microservices</a:t>
            </a:r>
            <a:r>
              <a:rPr lang="en-US" altLang="en-US" dirty="0" smtClean="0"/>
              <a:t> </a:t>
            </a:r>
            <a:r>
              <a:rPr lang="mr-IN" altLang="en-US" dirty="0" smtClean="0"/>
              <a:t>–</a:t>
            </a:r>
            <a:r>
              <a:rPr lang="en-US" altLang="en-US" dirty="0" smtClean="0"/>
              <a:t> Spring Boot</a:t>
            </a:r>
            <a:endParaRPr lang="en-US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79463"/>
            <a:ext cx="7467600" cy="555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464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err="1" smtClean="0"/>
              <a:t>Microservices</a:t>
            </a:r>
            <a:r>
              <a:rPr lang="en-US" altLang="en-US" dirty="0" smtClean="0"/>
              <a:t> </a:t>
            </a:r>
            <a:r>
              <a:rPr lang="mr-IN" altLang="en-US" dirty="0" smtClean="0"/>
              <a:t>–</a:t>
            </a:r>
            <a:r>
              <a:rPr lang="en-US" altLang="en-US" dirty="0" smtClean="0"/>
              <a:t> Spring Boot</a:t>
            </a:r>
            <a:endParaRPr lang="en-US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930" y="779463"/>
            <a:ext cx="6844140" cy="565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73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err="1" smtClean="0"/>
              <a:t>Microservices</a:t>
            </a:r>
            <a:r>
              <a:rPr lang="en-US" altLang="en-US" dirty="0" smtClean="0"/>
              <a:t> </a:t>
            </a:r>
            <a:r>
              <a:rPr lang="mr-IN" altLang="en-US" dirty="0" smtClean="0"/>
              <a:t>–</a:t>
            </a:r>
            <a:r>
              <a:rPr lang="en-US" altLang="en-US" dirty="0" smtClean="0"/>
              <a:t> Spring Boot</a:t>
            </a:r>
            <a:endParaRPr lang="en-US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521" y="779463"/>
            <a:ext cx="8472957" cy="513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35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 dirty="0" err="1" smtClean="0"/>
              <a:t>Microservices</a:t>
            </a:r>
            <a:r>
              <a:rPr lang="en-US" altLang="en-US" dirty="0" smtClean="0"/>
              <a:t> </a:t>
            </a:r>
            <a:r>
              <a:rPr lang="mr-IN" altLang="en-US" dirty="0" smtClean="0"/>
              <a:t>–</a:t>
            </a:r>
            <a:r>
              <a:rPr lang="en-US" altLang="en-US" dirty="0" smtClean="0"/>
              <a:t> Spring Boot</a:t>
            </a:r>
            <a:endParaRPr lang="en-US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46" y="779463"/>
            <a:ext cx="8063107" cy="545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16247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blank 1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AB39"/>
      </a:accent1>
      <a:accent2>
        <a:srgbClr val="FFCE00"/>
      </a:accent2>
      <a:accent3>
        <a:srgbClr val="FFFFFF"/>
      </a:accent3>
      <a:accent4>
        <a:srgbClr val="000000"/>
      </a:accent4>
      <a:accent5>
        <a:srgbClr val="AAD2AE"/>
      </a:accent5>
      <a:accent6>
        <a:srgbClr val="E7BA00"/>
      </a:accent6>
      <a:hlink>
        <a:srgbClr val="003A6F"/>
      </a:hlink>
      <a:folHlink>
        <a:srgbClr val="A12830"/>
      </a:folHlink>
    </a:clrScheme>
    <a:fontScheme name="blank">
      <a:majorFont>
        <a:latin typeface="Humnst777 BT"/>
        <a:ea typeface=""/>
        <a:cs typeface=""/>
      </a:majorFont>
      <a:minorFont>
        <a:latin typeface="Humnst777 B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umnst777 B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umnst777 BT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AB39"/>
        </a:accent1>
        <a:accent2>
          <a:srgbClr val="FFCE00"/>
        </a:accent2>
        <a:accent3>
          <a:srgbClr val="FFFFFF"/>
        </a:accent3>
        <a:accent4>
          <a:srgbClr val="000000"/>
        </a:accent4>
        <a:accent5>
          <a:srgbClr val="AAD2AE"/>
        </a:accent5>
        <a:accent6>
          <a:srgbClr val="E7BA00"/>
        </a:accent6>
        <a:hlink>
          <a:srgbClr val="003A6F"/>
        </a:hlink>
        <a:folHlink>
          <a:srgbClr val="A1283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1_presentation_white" id="{E5E8597D-448F-4041-99B2-2C3D743A2338}" vid="{C4685160-9733-8045-929F-561679F551F7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c1_presentation_white</Template>
  <TotalTime>3161</TotalTime>
  <Words>322</Words>
  <Application>Microsoft Macintosh PowerPoint</Application>
  <PresentationFormat>On-screen Show (4:3)</PresentationFormat>
  <Paragraphs>50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Humnst777 BT</vt:lpstr>
      <vt:lpstr>Arial</vt:lpstr>
      <vt:lpstr>blank</vt:lpstr>
      <vt:lpstr>Intro to Booting With Spring</vt:lpstr>
      <vt:lpstr>XTX</vt:lpstr>
      <vt:lpstr>Spring Boot</vt:lpstr>
      <vt:lpstr>Spring Boot</vt:lpstr>
      <vt:lpstr>Spring Boot – Maven Build</vt:lpstr>
      <vt:lpstr>Microservices – Spring Boot</vt:lpstr>
      <vt:lpstr>Microservices – Spring Boot</vt:lpstr>
      <vt:lpstr>Microservices – Spring Boot</vt:lpstr>
      <vt:lpstr>Microservices – Spring Boot</vt:lpstr>
      <vt:lpstr>Microservices – Spring Boot</vt:lpstr>
      <vt:lpstr>Microservices – Spring Boot</vt:lpstr>
      <vt:lpstr>XTX</vt:lpstr>
      <vt:lpstr>XTX</vt:lpstr>
      <vt:lpstr>XTX</vt:lpstr>
      <vt:lpstr>To save this presentation as your default PowerPoint template: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Thaipulley, Aravindan</dc:creator>
  <cp:lastModifiedBy>Thaipulley, Aravindan</cp:lastModifiedBy>
  <cp:revision>16</cp:revision>
  <dcterms:created xsi:type="dcterms:W3CDTF">2017-11-18T14:44:10Z</dcterms:created>
  <dcterms:modified xsi:type="dcterms:W3CDTF">2017-11-23T19:10:34Z</dcterms:modified>
</cp:coreProperties>
</file>

<file path=docProps/thumbnail.jpeg>
</file>